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76" r:id="rId2"/>
  </p:sldMasterIdLst>
  <p:notesMasterIdLst>
    <p:notesMasterId r:id="rId6"/>
  </p:notesMasterIdLst>
  <p:handoutMasterIdLst>
    <p:handoutMasterId r:id="rId7"/>
  </p:handoutMasterIdLst>
  <p:sldIdLst>
    <p:sldId id="385" r:id="rId3"/>
    <p:sldId id="386" r:id="rId4"/>
    <p:sldId id="3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Okum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492" autoAdjust="0"/>
  </p:normalViewPr>
  <p:slideViewPr>
    <p:cSldViewPr snapToGrid="0">
      <p:cViewPr varScale="1">
        <p:scale>
          <a:sx n="82" d="100"/>
          <a:sy n="82" d="100"/>
        </p:scale>
        <p:origin x="-120" y="-5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By First &amp; Last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7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67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35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777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424" y="47448"/>
            <a:ext cx="964653" cy="964653"/>
          </a:xfrm>
          <a:prstGeom prst="rect">
            <a:avLst/>
          </a:prstGeom>
        </p:spPr>
      </p:pic>
      <p:pic>
        <p:nvPicPr>
          <p:cNvPr id="8" name="Picture 7" descr="IT All-Campus Workshop2016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6" y="79375"/>
            <a:ext cx="1592992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184506"/>
          </a:xfrm>
        </p:spPr>
        <p:txBody>
          <a:bodyPr>
            <a:normAutofit/>
          </a:bodyPr>
          <a:lstStyle/>
          <a:p>
            <a:r>
              <a:rPr lang="en-US" sz="6600" dirty="0" smtClean="0"/>
              <a:t>State </a:t>
            </a:r>
            <a:r>
              <a:rPr lang="en-US" sz="6600" smtClean="0"/>
              <a:t>of LMS</a:t>
            </a:r>
            <a:br>
              <a:rPr lang="en-US" sz="6600" smtClean="0"/>
            </a:br>
            <a:r>
              <a:rPr lang="en-US" sz="6600" smtClean="0"/>
              <a:t> 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3600" dirty="0" err="1" smtClean="0"/>
              <a:t>Kenwrick</a:t>
            </a:r>
            <a:r>
              <a:rPr lang="en-US" sz="3600" dirty="0" smtClean="0"/>
              <a:t> Chan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ITS, Academic Technologies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kchan@</a:t>
            </a:r>
            <a:r>
              <a:rPr lang="en-US" sz="3600" dirty="0" err="1"/>
              <a:t>hawaii.edu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233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Laulima</a:t>
            </a:r>
            <a:r>
              <a:rPr lang="en-US" dirty="0" smtClean="0"/>
              <a:t> Looking 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  <a:ea typeface="MS PGothic" charset="0"/>
              </a:rPr>
              <a:t>WebCT to Sakai – 2007</a:t>
            </a:r>
          </a:p>
          <a:p>
            <a:r>
              <a:rPr lang="en-US" dirty="0" err="1">
                <a:latin typeface="Century Gothic" charset="0"/>
                <a:ea typeface="MS PGothic" charset="0"/>
              </a:rPr>
              <a:t>Laulima</a:t>
            </a:r>
            <a:r>
              <a:rPr lang="en-US" dirty="0">
                <a:latin typeface="Century Gothic" charset="0"/>
                <a:ea typeface="MS PGothic" charset="0"/>
              </a:rPr>
              <a:t> Usage</a:t>
            </a:r>
          </a:p>
          <a:p>
            <a:pPr lvl="1"/>
            <a:r>
              <a:rPr lang="en-US" dirty="0">
                <a:latin typeface="Century Gothic" charset="0"/>
                <a:ea typeface="MS PGothic" charset="0"/>
              </a:rPr>
              <a:t>All course in Banner have </a:t>
            </a:r>
            <a:r>
              <a:rPr lang="en-US" dirty="0" err="1">
                <a:latin typeface="Century Gothic" charset="0"/>
                <a:ea typeface="MS PGothic" charset="0"/>
              </a:rPr>
              <a:t>Laulima</a:t>
            </a:r>
            <a:r>
              <a:rPr lang="en-US" dirty="0">
                <a:latin typeface="Century Gothic" charset="0"/>
                <a:ea typeface="MS PGothic" charset="0"/>
              </a:rPr>
              <a:t> course shell</a:t>
            </a:r>
          </a:p>
          <a:p>
            <a:pPr lvl="1"/>
            <a:r>
              <a:rPr lang="en-US" dirty="0">
                <a:latin typeface="Century Gothic" charset="0"/>
                <a:ea typeface="MS PGothic" charset="0"/>
              </a:rPr>
              <a:t>Fall 2007: 375 completely online courses – 7,661 registrations</a:t>
            </a:r>
          </a:p>
          <a:p>
            <a:pPr lvl="1"/>
            <a:r>
              <a:rPr lang="en-US" dirty="0">
                <a:latin typeface="Century Gothic" charset="0"/>
                <a:ea typeface="MS PGothic" charset="0"/>
              </a:rPr>
              <a:t>Fall 2015: 1,175 completely online courses – 24,094 registrations</a:t>
            </a:r>
          </a:p>
          <a:p>
            <a:pPr lvl="1"/>
            <a:r>
              <a:rPr lang="en-US" dirty="0">
                <a:latin typeface="Century Gothic" charset="0"/>
                <a:ea typeface="MS PGothic" charset="0"/>
              </a:rPr>
              <a:t>Fall 2015: 30-40% courses using </a:t>
            </a:r>
            <a:r>
              <a:rPr lang="en-US" dirty="0" err="1">
                <a:latin typeface="Century Gothic" charset="0"/>
                <a:ea typeface="MS PGothic" charset="0"/>
              </a:rPr>
              <a:t>Laulima</a:t>
            </a:r>
            <a:r>
              <a:rPr lang="en-US" dirty="0">
                <a:latin typeface="Century Gothic" charset="0"/>
                <a:ea typeface="MS PGothic" charset="0"/>
              </a:rPr>
              <a:t> as a part of traditional course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4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Summer 2016: begin reviewing vendors/options</a:t>
            </a:r>
          </a:p>
          <a:p>
            <a:pPr>
              <a:defRPr/>
            </a:pPr>
            <a:r>
              <a:rPr lang="en-US" dirty="0"/>
              <a:t>Fall 2016: faculty advisory committee</a:t>
            </a:r>
          </a:p>
          <a:p>
            <a:pPr lvl="1">
              <a:defRPr/>
            </a:pPr>
            <a:r>
              <a:rPr lang="en-US" dirty="0"/>
              <a:t>Features required (group work, drop box, grade upload, ADA compliance, etc.)</a:t>
            </a:r>
          </a:p>
          <a:p>
            <a:pPr lvl="1">
              <a:defRPr/>
            </a:pPr>
            <a:r>
              <a:rPr lang="en-US" dirty="0"/>
              <a:t>New features desired (i.e. adaptive learning integration)</a:t>
            </a:r>
          </a:p>
          <a:p>
            <a:pPr>
              <a:defRPr/>
            </a:pPr>
            <a:r>
              <a:rPr lang="en-US" dirty="0"/>
              <a:t>Spring 2017: evaluation of options</a:t>
            </a:r>
          </a:p>
          <a:p>
            <a:pPr>
              <a:defRPr/>
            </a:pPr>
            <a:r>
              <a:rPr lang="en-US" dirty="0"/>
              <a:t>AY ‘17-18: To migrate/or not is the </a:t>
            </a:r>
            <a:r>
              <a:rPr lang="en-US" strike="sngStrike" dirty="0"/>
              <a:t>question</a:t>
            </a:r>
            <a:r>
              <a:rPr lang="en-US" dirty="0"/>
              <a:t> answer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8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111A70-0198-4F40-BEFB-ADDC651BC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</Words>
  <Application>Microsoft Macintosh PowerPoint</Application>
  <PresentationFormat>Custom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8_Office Theme</vt:lpstr>
      <vt:lpstr>State of LMS   Kenwrick Chan ITS, Academic Technologies kchan@hawaii.edu</vt:lpstr>
      <vt:lpstr>Laulima Looking Back</vt:lpstr>
      <vt:lpstr>Future of LMS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2015-05-23T01:17:48Z</dcterms:created>
  <dcterms:modified xsi:type="dcterms:W3CDTF">2016-07-28T04:25:15Z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TC034605109991</vt:lpwstr>
  </property>
</Properties>
</file>